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20"/>
  </p:notesMasterIdLst>
  <p:handoutMasterIdLst>
    <p:handoutMasterId r:id="rId21"/>
  </p:handoutMasterIdLst>
  <p:sldIdLst>
    <p:sldId id="295" r:id="rId3"/>
    <p:sldId id="320" r:id="rId4"/>
    <p:sldId id="275" r:id="rId5"/>
    <p:sldId id="322" r:id="rId6"/>
    <p:sldId id="317" r:id="rId7"/>
    <p:sldId id="276" r:id="rId8"/>
    <p:sldId id="318" r:id="rId9"/>
    <p:sldId id="300" r:id="rId10"/>
    <p:sldId id="314" r:id="rId11"/>
    <p:sldId id="301" r:id="rId12"/>
    <p:sldId id="315" r:id="rId13"/>
    <p:sldId id="323" r:id="rId14"/>
    <p:sldId id="321" r:id="rId15"/>
    <p:sldId id="324" r:id="rId16"/>
    <p:sldId id="325" r:id="rId17"/>
    <p:sldId id="298" r:id="rId18"/>
    <p:sldId id="29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200"/>
    <a:srgbClr val="176DAD"/>
    <a:srgbClr val="0D78C9"/>
    <a:srgbClr val="024C84"/>
    <a:srgbClr val="4D4E44"/>
    <a:srgbClr val="176338"/>
    <a:srgbClr val="0F5D3F"/>
    <a:srgbClr val="ABC8D1"/>
    <a:srgbClr val="1B3049"/>
    <a:srgbClr val="5D3E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480" autoAdjust="0"/>
    <p:restoredTop sz="95982" autoAdjust="0"/>
  </p:normalViewPr>
  <p:slideViewPr>
    <p:cSldViewPr>
      <p:cViewPr>
        <p:scale>
          <a:sx n="100" d="100"/>
          <a:sy n="100" d="100"/>
        </p:scale>
        <p:origin x="696" y="416"/>
      </p:cViewPr>
      <p:guideLst>
        <p:guide orient="horz" pos="216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2" d="100"/>
          <a:sy n="102" d="100"/>
        </p:scale>
        <p:origin x="352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93C83-2184-4286-ABE1-941A40B40C8F}" type="datetimeFigureOut">
              <a:rPr lang="en-US" smtClean="0"/>
              <a:pPr/>
              <a:t>4/19/16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3001-E0F2-47E5-A338-816CC267AF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3241F-7ED4-45AC-844C-15DB0D5F9CCD}" type="datetimeFigureOut">
              <a:rPr lang="en-US" smtClean="0"/>
              <a:pPr/>
              <a:t>4/19/16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3B8C3-A209-4A55-9261-22C2A02B31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8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people use yelp?</a:t>
            </a:r>
          </a:p>
          <a:p>
            <a:r>
              <a:rPr lang="en-US" dirty="0" smtClean="0"/>
              <a:t>How many read reviews?</a:t>
            </a:r>
          </a:p>
          <a:p>
            <a:r>
              <a:rPr lang="en-US" dirty="0" smtClean="0"/>
              <a:t>How many write reviews?</a:t>
            </a:r>
          </a:p>
          <a:p>
            <a:endParaRPr lang="en-US" dirty="0" smtClean="0"/>
          </a:p>
          <a:p>
            <a:r>
              <a:rPr lang="en-US" dirty="0" smtClean="0"/>
              <a:t>We’ll walk through what</a:t>
            </a:r>
            <a:r>
              <a:rPr lang="en-US" baseline="0" dirty="0" smtClean="0"/>
              <a:t> attributes increase the probability of receiving higher stars for a business and what attributes increase the chance of a user getting more fans.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41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people use yelp?</a:t>
            </a:r>
          </a:p>
          <a:p>
            <a:r>
              <a:rPr lang="en-US" dirty="0" smtClean="0"/>
              <a:t>How many read reviews?</a:t>
            </a:r>
          </a:p>
          <a:p>
            <a:r>
              <a:rPr lang="en-US" dirty="0" smtClean="0"/>
              <a:t>How many write reviews?</a:t>
            </a:r>
          </a:p>
          <a:p>
            <a:endParaRPr lang="en-US" dirty="0" smtClean="0"/>
          </a:p>
          <a:p>
            <a:r>
              <a:rPr lang="en-US" dirty="0" smtClean="0"/>
              <a:t>We’ll walk through what</a:t>
            </a:r>
            <a:r>
              <a:rPr lang="en-US" baseline="0" dirty="0" smtClean="0"/>
              <a:t> attributes increase the probability of receiving higher stars for a business and what attributes increase the chance of a user getting more fans.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41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1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Dependent variables: fans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 variables: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review_count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average_stars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frequency of review (the number of the reviews per year)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three independent variables are statistically significant to dependent variables.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Frequency_of_review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negative correlated with number of fans while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review_count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stars are both positively correlated with the number of fans.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 to say, while holding everything else constant, the more review the user writes, the more the number of fans the user will have.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while holding everything else constant, the higher the average stars, the more the number of fans the user will have.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frequency_of_review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negatively related to the fans, that is to say, while holding everything else constant, the more frequent the user write a review, the less the number of the fans the user will have.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 behave differently. Someone who has been a user for a shorter period (2 years) could write the same number of reviews as the one that has been a user for a longer period (5 years). The former might just write reviews too frequently, so their reviews might have a lower quality. And that might be a reason that they has smaller number of fans than the one that write the review less frequently.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30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" descr="bluemesh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067" y="1287"/>
            <a:ext cx="12209092" cy="6856713"/>
          </a:xfrm>
          <a:prstGeom prst="rect">
            <a:avLst/>
          </a:prstGeom>
        </p:spPr>
      </p:pic>
      <p:sp>
        <p:nvSpPr>
          <p:cNvPr id="21" name="Title"/>
          <p:cNvSpPr>
            <a:spLocks noGrp="1"/>
          </p:cNvSpPr>
          <p:nvPr>
            <p:ph type="ctrTitle"/>
          </p:nvPr>
        </p:nvSpPr>
        <p:spPr>
          <a:xfrm>
            <a:off x="914400" y="914400"/>
            <a:ext cx="10363200" cy="1828800"/>
          </a:xfrm>
        </p:spPr>
        <p:txBody>
          <a:bodyPr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2" name="Subtitle"/>
          <p:cNvSpPr>
            <a:spLocks noGrp="1"/>
          </p:cNvSpPr>
          <p:nvPr>
            <p:ph type="subTitle" idx="1"/>
          </p:nvPr>
        </p:nvSpPr>
        <p:spPr>
          <a:xfrm>
            <a:off x="914400" y="3203579"/>
            <a:ext cx="10363200" cy="987425"/>
          </a:xfrm>
        </p:spPr>
        <p:txBody>
          <a:bodyPr>
            <a:normAutofit/>
          </a:bodyPr>
          <a:lstStyle>
            <a:lvl1pPr marL="0" indent="0" algn="l">
              <a:buNone/>
              <a:defRPr sz="1604" b="1">
                <a:solidFill>
                  <a:schemeClr val="tx1"/>
                </a:solidFill>
              </a:defRPr>
            </a:lvl1pPr>
            <a:lvl2pPr marL="45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6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3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917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5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8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6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3" name="Copyright"/>
          <p:cNvSpPr txBox="1"/>
          <p:nvPr userDrawn="1"/>
        </p:nvSpPr>
        <p:spPr>
          <a:xfrm>
            <a:off x="10227052" y="6527632"/>
            <a:ext cx="243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3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© 2015 The MathWorks, Inc.</a:t>
            </a:r>
            <a:endParaRPr lang="en-US" sz="1003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GrayLine"/>
          <p:cNvCxnSpPr/>
          <p:nvPr userDrawn="1"/>
        </p:nvCxnSpPr>
        <p:spPr>
          <a:xfrm>
            <a:off x="-4067" y="4376652"/>
            <a:ext cx="12209092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Logo" descr="09_MW_logo_CMYK_REV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30730" y="141139"/>
            <a:ext cx="1620665" cy="320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69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2532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9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0127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09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024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8365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0037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0945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7809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609602" y="1600200"/>
            <a:ext cx="10769600" cy="4648200"/>
          </a:xfrm>
        </p:spPr>
        <p:txBody>
          <a:bodyPr/>
          <a:lstStyle>
            <a:lvl1pPr>
              <a:buSzPct val="75000"/>
              <a:defRPr sz="2400"/>
            </a:lvl1pPr>
            <a:lvl2pPr>
              <a:lnSpc>
                <a:spcPct val="105000"/>
              </a:lnSpc>
              <a:defRPr sz="2000"/>
            </a:lvl2pPr>
            <a:lvl3pPr>
              <a:lnSpc>
                <a:spcPct val="105000"/>
              </a:lnSpc>
              <a:buSzPct val="75000"/>
              <a:defRPr sz="1604"/>
            </a:lvl3pPr>
            <a:lvl4pPr>
              <a:lnSpc>
                <a:spcPct val="105000"/>
              </a:lnSpc>
              <a:defRPr/>
            </a:lvl4pPr>
            <a:lvl5pPr>
              <a:lnSpc>
                <a:spcPct val="105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3084" y="1914529"/>
            <a:ext cx="10363200" cy="1362075"/>
          </a:xfrm>
        </p:spPr>
        <p:txBody>
          <a:bodyPr anchor="t"/>
          <a:lstStyle>
            <a:lvl1pPr algn="ctr">
              <a:defRPr sz="3200" b="1" cap="none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Section Header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10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/>
          <p:cNvSpPr>
            <a:spLocks noGrp="1"/>
          </p:cNvSpPr>
          <p:nvPr>
            <p:ph type="title"/>
          </p:nvPr>
        </p:nvSpPr>
        <p:spPr>
          <a:xfrm>
            <a:off x="609600" y="457200"/>
            <a:ext cx="9448800" cy="990600"/>
          </a:xfrm>
        </p:spPr>
        <p:txBody>
          <a:bodyPr anchor="t" anchorCtr="0"/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"/>
          <p:cNvSpPr>
            <a:spLocks noGrp="1"/>
          </p:cNvSpPr>
          <p:nvPr>
            <p:ph sz="half" idx="10" hasCustomPrompt="1"/>
          </p:nvPr>
        </p:nvSpPr>
        <p:spPr>
          <a:xfrm>
            <a:off x="609601" y="2819400"/>
            <a:ext cx="5080001" cy="3200400"/>
          </a:xfrm>
        </p:spPr>
        <p:txBody>
          <a:bodyPr/>
          <a:lstStyle>
            <a:lvl1pPr>
              <a:buClr>
                <a:srgbClr val="125687"/>
              </a:buClr>
              <a:buSzTx/>
              <a:defRPr sz="1800" baseline="0"/>
            </a:lvl1pPr>
            <a:lvl2pPr>
              <a:defRPr sz="1604"/>
            </a:lvl2pPr>
            <a:lvl3pPr>
              <a:buNone/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>
              <a:buClr>
                <a:srgbClr val="125687"/>
              </a:buClr>
              <a:buSzTx/>
            </a:pPr>
            <a:r>
              <a:rPr lang="en-US" dirty="0" smtClean="0"/>
              <a:t>Click to add b</a:t>
            </a:r>
            <a:r>
              <a:rPr lang="en-US" sz="1805" dirty="0" smtClean="0">
                <a:solidFill>
                  <a:prstClr val="black"/>
                </a:solidFill>
              </a:rPr>
              <a:t>rief summary and benefits of feature (ideally three bullets)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3" name="Headlin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1" y="1600200"/>
            <a:ext cx="5080001" cy="838200"/>
          </a:xfrm>
        </p:spPr>
        <p:txBody>
          <a:bodyPr anchor="t"/>
          <a:lstStyle>
            <a:lvl1pPr marL="0" indent="0" algn="l">
              <a:buNone/>
              <a:defRPr sz="2000" b="1" baseline="0"/>
            </a:lvl1pPr>
          </a:lstStyle>
          <a:p>
            <a:pPr lvl="0"/>
            <a:r>
              <a:rPr lang="en-US" dirty="0" smtClean="0"/>
              <a:t>Click to add headline</a:t>
            </a:r>
            <a:r>
              <a:rPr lang="en-US" sz="2005" b="1" dirty="0" smtClean="0">
                <a:solidFill>
                  <a:prstClr val="black"/>
                </a:solidFill>
              </a:rPr>
              <a:t> providing value of feature</a:t>
            </a:r>
            <a:endParaRPr lang="en-US" dirty="0" smtClean="0"/>
          </a:p>
        </p:txBody>
      </p:sp>
      <p:sp>
        <p:nvSpPr>
          <p:cNvPr id="14" name="ProductName"/>
          <p:cNvSpPr>
            <a:spLocks noGrp="1"/>
          </p:cNvSpPr>
          <p:nvPr>
            <p:ph type="body" sz="half" idx="12" hasCustomPrompt="1"/>
          </p:nvPr>
        </p:nvSpPr>
        <p:spPr>
          <a:xfrm>
            <a:off x="609602" y="6172200"/>
            <a:ext cx="5473700" cy="533400"/>
          </a:xfrm>
        </p:spPr>
        <p:txBody>
          <a:bodyPr anchor="b" anchorCtr="0"/>
          <a:lstStyle>
            <a:lvl1pPr marL="230761" indent="-229170">
              <a:buClrTx/>
              <a:buSzPct val="125000"/>
              <a:buFont typeface="Courier New" pitchFamily="49" charset="0"/>
              <a:buChar char="»"/>
              <a:defRPr sz="1604" b="0">
                <a:latin typeface="Courier New" pitchFamily="49" charset="0"/>
                <a:cs typeface="Courier New" pitchFamily="49" charset="0"/>
              </a:defRPr>
            </a:lvl1pPr>
          </a:lstStyle>
          <a:p>
            <a:pPr lvl="0"/>
            <a:r>
              <a:rPr lang="en-US" dirty="0" smtClean="0"/>
              <a:t>Click to add </a:t>
            </a:r>
            <a:r>
              <a:rPr lang="en-US" sz="1604" dirty="0" err="1" smtClean="0">
                <a:latin typeface="Courier New" pitchFamily="49" charset="0"/>
                <a:cs typeface="Courier New" pitchFamily="49" charset="0"/>
              </a:rPr>
              <a:t>product_example_name</a:t>
            </a:r>
            <a:r>
              <a:rPr lang="en-US" sz="1604" dirty="0" smtClean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3084" y="1914529"/>
            <a:ext cx="10363200" cy="1362075"/>
          </a:xfrm>
        </p:spPr>
        <p:txBody>
          <a:bodyPr anchor="t"/>
          <a:lstStyle>
            <a:lvl1pPr algn="ctr">
              <a:defRPr sz="3200" b="1" cap="none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Section Header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LeftContent"/>
          <p:cNvSpPr>
            <a:spLocks noGrp="1"/>
          </p:cNvSpPr>
          <p:nvPr>
            <p:ph sz="half" idx="1"/>
          </p:nvPr>
        </p:nvSpPr>
        <p:spPr>
          <a:xfrm>
            <a:off x="609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RightContent"/>
          <p:cNvSpPr>
            <a:spLocks noGrp="1"/>
          </p:cNvSpPr>
          <p:nvPr>
            <p:ph sz="half" idx="2"/>
          </p:nvPr>
        </p:nvSpPr>
        <p:spPr>
          <a:xfrm>
            <a:off x="6197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"/>
          <p:cNvSpPr txBox="1">
            <a:spLocks noChangeArrowheads="1"/>
          </p:cNvSpPr>
          <p:nvPr userDrawn="1"/>
        </p:nvSpPr>
        <p:spPr bwMode="auto">
          <a:xfrm>
            <a:off x="607484" y="1600200"/>
            <a:ext cx="10765536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Edit</a:t>
            </a: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 in Slide Master view to e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nter agenda items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Bullet 2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Bullet</a:t>
            </a: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 3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Bullet 4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itle"/>
          <p:cNvSpPr txBox="1">
            <a:spLocks noChangeArrowheads="1"/>
          </p:cNvSpPr>
          <p:nvPr userDrawn="1"/>
        </p:nvSpPr>
        <p:spPr bwMode="auto">
          <a:xfrm>
            <a:off x="607484" y="464695"/>
            <a:ext cx="10765536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0" marR="0" indent="0" algn="l" defTabSz="9166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Edit in Slide</a:t>
            </a:r>
            <a:r>
              <a:rPr lang="en-US" sz="2800" b="1" baseline="0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Master view to e</a:t>
            </a:r>
            <a:r>
              <a:rPr lang="en-US" sz="2800" b="1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nter agenda</a:t>
            </a:r>
            <a:r>
              <a:rPr lang="en-US" sz="2800" b="1" baseline="0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title</a:t>
            </a:r>
            <a:endParaRPr lang="en-US" sz="2800" b="1" dirty="0" smtClean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Background" descr="bluemesh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067" y="1287"/>
            <a:ext cx="12209092" cy="6856713"/>
          </a:xfrm>
          <a:prstGeom prst="rect">
            <a:avLst/>
          </a:prstGeom>
        </p:spPr>
      </p:pic>
      <p:sp>
        <p:nvSpPr>
          <p:cNvPr id="8" name="Copyright"/>
          <p:cNvSpPr txBox="1"/>
          <p:nvPr userDrawn="1"/>
        </p:nvSpPr>
        <p:spPr>
          <a:xfrm>
            <a:off x="10227052" y="6527632"/>
            <a:ext cx="243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3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© 2015 The MathWorks, Inc.</a:t>
            </a:r>
            <a:endParaRPr lang="en-US" sz="1003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GrayLine"/>
          <p:cNvCxnSpPr/>
          <p:nvPr userDrawn="1"/>
        </p:nvCxnSpPr>
        <p:spPr>
          <a:xfrm>
            <a:off x="-4067" y="4376652"/>
            <a:ext cx="12209092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Logo" descr="09_MW_logo_CMYK_REV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30730" y="141139"/>
            <a:ext cx="1620665" cy="3205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921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609602" y="1600200"/>
            <a:ext cx="10769600" cy="464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8" name="SlideNumber"/>
          <p:cNvSpPr/>
          <p:nvPr/>
        </p:nvSpPr>
        <p:spPr>
          <a:xfrm>
            <a:off x="11582400" y="6484954"/>
            <a:ext cx="609600" cy="381001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noAutofit/>
          </a:bodyPr>
          <a:lstStyle/>
          <a:p>
            <a:pPr algn="ctr"/>
            <a:fld id="{47FBD1EF-0801-4063-B668-C71608ACC70F}" type="slidenum">
              <a:rPr kumimoji="0" lang="en-US" sz="1203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algn="ctr"/>
              <a:t>‹#›</a:t>
            </a:fld>
            <a:endParaRPr lang="en-US" sz="1203" b="1" dirty="0">
              <a:solidFill>
                <a:schemeClr val="tx2"/>
              </a:solidFill>
            </a:endParaRPr>
          </a:p>
        </p:txBody>
      </p:sp>
      <p:pic>
        <p:nvPicPr>
          <p:cNvPr id="12" name="Logo" descr="logo647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679339" y="23675"/>
            <a:ext cx="1327516" cy="3602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Line"/>
          <p:cNvCxnSpPr/>
          <p:nvPr/>
        </p:nvCxnSpPr>
        <p:spPr>
          <a:xfrm rot="10800000" flipV="1">
            <a:off x="229170" y="176521"/>
            <a:ext cx="10297392" cy="211602"/>
          </a:xfrm>
          <a:prstGeom prst="bentConnector3">
            <a:avLst>
              <a:gd name="adj1" fmla="val 100013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59" r:id="rId4"/>
    <p:sldLayoutId id="2147483663" r:id="rId5"/>
    <p:sldLayoutId id="2147483651" r:id="rId6"/>
    <p:sldLayoutId id="2147483652" r:id="rId7"/>
    <p:sldLayoutId id="2147483664" r:id="rId8"/>
  </p:sldLayoutIdLst>
  <p:hf hdr="0" ftr="0" dt="0"/>
  <p:txStyles>
    <p:titleStyle>
      <a:lvl1pPr algn="l" defTabSz="916680" rtl="0" eaLnBrk="1" latinLnBrk="0" hangingPunct="1">
        <a:spcBef>
          <a:spcPct val="0"/>
        </a:spcBef>
        <a:buNone/>
        <a:defRPr sz="2800" b="1" kern="12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3755" indent="-343755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4802" indent="-286462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5850" indent="-229170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4190" indent="-229170" algn="l" defTabSz="916680" rtl="0" eaLnBrk="1" latinLnBrk="0" hangingPunct="1">
        <a:spcBef>
          <a:spcPct val="20000"/>
        </a:spcBef>
        <a:buFont typeface="Arial" pitchFamily="34" charset="0"/>
        <a:buNone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62531" indent="-229170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»"/>
        <a:defRPr sz="14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2087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6pPr>
      <a:lvl7pPr marL="297921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7pPr>
      <a:lvl8pPr marL="343755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8pPr>
      <a:lvl9pPr marL="389589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1pPr>
      <a:lvl2pPr marL="45834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2pPr>
      <a:lvl3pPr marL="91668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3pPr>
      <a:lvl4pPr marL="137502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4pPr>
      <a:lvl5pPr marL="183336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5pPr>
      <a:lvl6pPr marL="229170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6pPr>
      <a:lvl7pPr marL="275004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7pPr>
      <a:lvl8pPr marL="320838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8pPr>
      <a:lvl9pPr marL="366672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BDECE-BA13-4BB9-B977-9AC67C34B111}" type="datetimeFigureOut">
              <a:rPr lang="en-US" smtClean="0"/>
              <a:t>4/19/16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76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jp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4.png"/><Relationship Id="rId3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.facebook.com/l.php?u=https://www.yelp.com/dataset_challenge&amp;h=MAQH5Jbvp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thesaurus.altervista.org/" TargetMode="Externa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50886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C00000"/>
                </a:solidFill>
              </a:rPr>
              <a:t> </a:t>
            </a:r>
            <a:r>
              <a:rPr lang="en-US" sz="4800" b="1" smtClean="0">
                <a:solidFill>
                  <a:srgbClr val="C00000"/>
                </a:solidFill>
              </a:rPr>
              <a:t>          Yelp </a:t>
            </a:r>
            <a:r>
              <a:rPr lang="en-US" sz="4800" b="1" dirty="0" smtClean="0">
                <a:solidFill>
                  <a:srgbClr val="C00000"/>
                </a:solidFill>
              </a:rPr>
              <a:t>Data Analysis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9635"/>
            <a:ext cx="10515600" cy="3997327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09214">
            <a:off x="6664257" y="1977269"/>
            <a:ext cx="5311018" cy="468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8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228600" y="647700"/>
            <a:ext cx="1120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smtClean="0">
                <a:solidFill>
                  <a:srgbClr val="C00000"/>
                </a:solidFill>
              </a:rPr>
              <a:t>User Reviews - Word Clouds</a:t>
            </a:r>
            <a:endParaRPr lang="en-US" sz="4000" b="1" dirty="0" smtClean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543800" y="2133600"/>
            <a:ext cx="24681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Bigram – </a:t>
            </a:r>
            <a:r>
              <a:rPr lang="en-US" b="1" dirty="0" smtClean="0"/>
              <a:t>Positive words</a:t>
            </a:r>
            <a:endParaRPr lang="en-US" sz="2400" b="1" dirty="0"/>
          </a:p>
        </p:txBody>
      </p:sp>
      <p:pic>
        <p:nvPicPr>
          <p:cNvPr id="3" name="Picture 2" descr="Screen Shot 2016-03-15 at 5.12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895600"/>
            <a:ext cx="5638800" cy="32904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2819400"/>
            <a:ext cx="3505200" cy="35052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47800" y="2133600"/>
            <a:ext cx="25620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Bigram – </a:t>
            </a:r>
            <a:r>
              <a:rPr lang="en-US" b="1" dirty="0" smtClean="0"/>
              <a:t>Negative words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8426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400" dirty="0" smtClean="0"/>
              <a:t>For a business, we look for similar nearby business to find out what advantages they have which helps out business to improve its competitiveness.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Factors to find Competitors:</a:t>
            </a:r>
            <a:r>
              <a:rPr lang="en-US" dirty="0" smtClean="0"/>
              <a:t>-</a:t>
            </a:r>
          </a:p>
          <a:p>
            <a:pPr lvl="1"/>
            <a:r>
              <a:rPr lang="en-US" sz="2600" dirty="0" smtClean="0"/>
              <a:t>Geo </a:t>
            </a:r>
            <a:r>
              <a:rPr lang="en-US" sz="2600" dirty="0"/>
              <a:t>location </a:t>
            </a:r>
            <a:endParaRPr lang="en-US" dirty="0"/>
          </a:p>
          <a:p>
            <a:pPr lvl="1"/>
            <a:r>
              <a:rPr lang="en-US" sz="2600" dirty="0" smtClean="0"/>
              <a:t>Categories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E.g. – </a:t>
            </a:r>
          </a:p>
          <a:p>
            <a:pPr marL="0" indent="0">
              <a:buNone/>
            </a:pPr>
            <a:r>
              <a:rPr lang="en-US" dirty="0" smtClean="0"/>
              <a:t>Business – </a:t>
            </a:r>
            <a:r>
              <a:rPr lang="en-US" dirty="0" err="1" smtClean="0"/>
              <a:t>Qdoba</a:t>
            </a:r>
            <a:r>
              <a:rPr lang="en-US" dirty="0" smtClean="0"/>
              <a:t> 		Category – Mexican</a:t>
            </a:r>
          </a:p>
          <a:p>
            <a:pPr marL="0" indent="0">
              <a:buNone/>
            </a:pPr>
            <a:r>
              <a:rPr lang="en-US" dirty="0" smtClean="0"/>
              <a:t>Competitor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Name  	 	Distance	</a:t>
            </a:r>
            <a:r>
              <a:rPr lang="en-US" dirty="0"/>
              <a:t>  </a:t>
            </a:r>
            <a:r>
              <a:rPr lang="en-US" dirty="0" smtClean="0"/>
              <a:t>            </a:t>
            </a:r>
            <a:r>
              <a:rPr lang="en-US" dirty="0" smtClean="0"/>
              <a:t>Rating</a:t>
            </a:r>
            <a:r>
              <a:rPr lang="en-US" dirty="0" smtClean="0"/>
              <a:t>		Advantage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Border Café</a:t>
            </a:r>
            <a:r>
              <a:rPr lang="en-US" dirty="0"/>
              <a:t>	4</a:t>
            </a:r>
            <a:r>
              <a:rPr lang="en-US" dirty="0" smtClean="0"/>
              <a:t> miles	 </a:t>
            </a:r>
            <a:r>
              <a:rPr lang="en-US" dirty="0"/>
              <a:t> </a:t>
            </a:r>
            <a:r>
              <a:rPr lang="en-US" dirty="0" smtClean="0"/>
              <a:t>            4 stars		unlimited tacos, cheap food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Second Task </a:t>
            </a:r>
            <a:r>
              <a:rPr lang="en-US" sz="4000" b="1" dirty="0">
                <a:solidFill>
                  <a:srgbClr val="C00000"/>
                </a:solidFill>
              </a:rPr>
              <a:t>- Finding Business Competitors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Second Task </a:t>
            </a:r>
            <a:r>
              <a:rPr lang="en-US" sz="4000" b="1" dirty="0">
                <a:solidFill>
                  <a:srgbClr val="C00000"/>
                </a:solidFill>
              </a:rPr>
              <a:t>- </a:t>
            </a:r>
            <a:r>
              <a:rPr lang="en-US" sz="4000" b="1" dirty="0" smtClean="0">
                <a:solidFill>
                  <a:srgbClr val="C00000"/>
                </a:solidFill>
              </a:rPr>
              <a:t>Output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2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RossmanSalesPrediction</a:t>
            </a:r>
            <a:r>
              <a:rPr lang="en-US" dirty="0"/>
              <a:t> (main class)</a:t>
            </a:r>
          </a:p>
          <a:p>
            <a:pPr lvl="1"/>
            <a:r>
              <a:rPr lang="en-US" dirty="0"/>
              <a:t>Call the Spark Context and initiate the other functions by providing the dataset</a:t>
            </a:r>
          </a:p>
          <a:p>
            <a:r>
              <a:rPr lang="en-US" dirty="0"/>
              <a:t>Model/</a:t>
            </a:r>
            <a:r>
              <a:rPr lang="en-US" dirty="0" err="1"/>
              <a:t>StoreSalesDataFrame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Format and </a:t>
            </a:r>
            <a:r>
              <a:rPr lang="en-US" dirty="0" err="1"/>
              <a:t>datatypes</a:t>
            </a:r>
            <a:r>
              <a:rPr lang="en-US" dirty="0"/>
              <a:t> of the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r>
              <a:rPr lang="en-US" dirty="0"/>
              <a:t>Clean/</a:t>
            </a:r>
            <a:r>
              <a:rPr lang="en-US" dirty="0" err="1"/>
              <a:t>DataAggregatorUtil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Loading the training dataset and saving it to a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Loading the test dataset and saving it to to a </a:t>
            </a:r>
            <a:r>
              <a:rPr lang="en-US" dirty="0" err="1"/>
              <a:t>dataframe</a:t>
            </a:r>
            <a:r>
              <a:rPr lang="en-US" dirty="0"/>
              <a:t>.</a:t>
            </a:r>
          </a:p>
          <a:p>
            <a:r>
              <a:rPr lang="en-US" dirty="0"/>
              <a:t>Clean/</a:t>
            </a:r>
            <a:r>
              <a:rPr lang="en-US" dirty="0" err="1"/>
              <a:t>DataCleanerUtil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Filtering the missing values and header records</a:t>
            </a:r>
          </a:p>
          <a:p>
            <a:pPr lvl="1"/>
            <a:r>
              <a:rPr lang="en-US" dirty="0"/>
              <a:t>Conversion to correct data formats</a:t>
            </a:r>
          </a:p>
          <a:p>
            <a:r>
              <a:rPr lang="en-US" dirty="0" err="1"/>
              <a:t>Algo</a:t>
            </a:r>
            <a:r>
              <a:rPr lang="en-US" dirty="0"/>
              <a:t>/</a:t>
            </a:r>
            <a:r>
              <a:rPr lang="en-US" dirty="0" err="1"/>
              <a:t>SalesPredictionUsageUtil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Encoding of data columns (indexer/one hot encoder to convert labels to dummy variables).</a:t>
            </a:r>
          </a:p>
          <a:p>
            <a:pPr lvl="1"/>
            <a:r>
              <a:rPr lang="en-US" dirty="0"/>
              <a:t>Preparing pipelines for the respective models (linear regression/random forest regression).</a:t>
            </a:r>
          </a:p>
          <a:p>
            <a:pPr lvl="1"/>
            <a:r>
              <a:rPr lang="en-US" dirty="0"/>
              <a:t>Preparing and fitting the model.</a:t>
            </a:r>
          </a:p>
          <a:p>
            <a:pPr lvl="1"/>
            <a:r>
              <a:rPr lang="en-US" dirty="0"/>
              <a:t>Make predictions and save it as a file.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Programming in </a:t>
            </a:r>
            <a:r>
              <a:rPr lang="en-US" sz="4000" b="1" dirty="0" err="1" smtClean="0">
                <a:solidFill>
                  <a:srgbClr val="C00000"/>
                </a:solidFill>
              </a:rPr>
              <a:t>Scala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353961" y="33480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057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Spark Context should not be null</a:t>
            </a:r>
          </a:p>
          <a:p>
            <a:r>
              <a:rPr lang="en-US" sz="2400" dirty="0"/>
              <a:t>Training dataset should not be null</a:t>
            </a:r>
          </a:p>
          <a:p>
            <a:r>
              <a:rPr lang="en-US" sz="2400" dirty="0"/>
              <a:t>Test dataset should not be null</a:t>
            </a:r>
          </a:p>
          <a:p>
            <a:r>
              <a:rPr lang="en-US" sz="2400" dirty="0"/>
              <a:t>Training </a:t>
            </a:r>
            <a:r>
              <a:rPr lang="en-US" sz="2400" dirty="0" err="1"/>
              <a:t>dataframe</a:t>
            </a:r>
            <a:r>
              <a:rPr lang="en-US" sz="2400" dirty="0"/>
              <a:t> should not be null</a:t>
            </a:r>
          </a:p>
          <a:p>
            <a:r>
              <a:rPr lang="en-US" sz="2400" dirty="0"/>
              <a:t>Test </a:t>
            </a:r>
            <a:r>
              <a:rPr lang="en-US" sz="2400" dirty="0" err="1"/>
              <a:t>dataframe</a:t>
            </a:r>
            <a:r>
              <a:rPr lang="en-US" sz="2400" dirty="0"/>
              <a:t> should not be null</a:t>
            </a:r>
          </a:p>
          <a:p>
            <a:r>
              <a:rPr lang="en-US" sz="2400" dirty="0"/>
              <a:t>Random Forest Pipeline should have </a:t>
            </a:r>
            <a:r>
              <a:rPr lang="en-US" sz="2400" dirty="0" err="1"/>
              <a:t>trainValidationSplit</a:t>
            </a:r>
            <a:endParaRPr lang="en-US" sz="2400" dirty="0"/>
          </a:p>
          <a:p>
            <a:r>
              <a:rPr lang="en-US" sz="2400" dirty="0"/>
              <a:t>Linear Regression Pipeline should have </a:t>
            </a:r>
            <a:r>
              <a:rPr lang="en-US" sz="2400" dirty="0" err="1"/>
              <a:t>trainValidationSplit</a:t>
            </a:r>
            <a:endParaRPr lang="en-US" sz="2400" dirty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Test Cases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353961" y="33480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6995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Test Cases Output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353961" y="33480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0671" y="1825625"/>
            <a:ext cx="9390657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607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228600" y="500062"/>
            <a:ext cx="1120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Software To Be Used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1" y="1825625"/>
            <a:ext cx="2971800" cy="25103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1825625"/>
            <a:ext cx="2616200" cy="25103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1825625"/>
            <a:ext cx="2501900" cy="251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7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rgbClr val="C00000"/>
                </a:solidFill>
                <a:latin typeface="+mn-lt"/>
              </a:rPr>
              <a:t>QUESTIONS?</a:t>
            </a:r>
            <a:endParaRPr lang="en-US" sz="6000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1026" name="Picture 2" descr="Image result for YELP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4911" y="3276604"/>
            <a:ext cx="2162175" cy="2114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37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50886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C00000"/>
                </a:solidFill>
              </a:rPr>
              <a:t>Team Information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9635"/>
            <a:ext cx="10515600" cy="39973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Course – </a:t>
            </a:r>
            <a:r>
              <a:rPr lang="en-US" altLang="zh-CN" dirty="0"/>
              <a:t>Big Data Systems Engineering Using </a:t>
            </a:r>
            <a:r>
              <a:rPr lang="en-US" altLang="zh-CN" dirty="0" err="1"/>
              <a:t>Scala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 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Professor – </a:t>
            </a:r>
            <a:r>
              <a:rPr lang="en-US" altLang="zh-CN" dirty="0" smtClean="0"/>
              <a:t>Robin </a:t>
            </a:r>
            <a:r>
              <a:rPr lang="en-US" altLang="zh-CN" dirty="0" err="1" smtClean="0"/>
              <a:t>Hilyard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b="1" dirty="0">
                <a:solidFill>
                  <a:srgbClr val="C00000"/>
                </a:solidFill>
              </a:rPr>
              <a:t>Team </a:t>
            </a:r>
            <a:r>
              <a:rPr lang="en-US" altLang="zh-CN" b="1" dirty="0" smtClean="0">
                <a:solidFill>
                  <a:srgbClr val="C00000"/>
                </a:solidFill>
              </a:rPr>
              <a:t>7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000000"/>
                </a:solidFill>
              </a:rPr>
              <a:t>Team Members:	</a:t>
            </a:r>
            <a:r>
              <a:rPr lang="en-US" altLang="zh-CN" dirty="0" err="1" smtClean="0">
                <a:solidFill>
                  <a:srgbClr val="000000"/>
                </a:solidFill>
              </a:rPr>
              <a:t>Prateek</a:t>
            </a:r>
            <a:r>
              <a:rPr lang="en-US" altLang="zh-CN" dirty="0" smtClean="0">
                <a:solidFill>
                  <a:srgbClr val="000000"/>
                </a:solidFill>
              </a:rPr>
              <a:t> Mane	</a:t>
            </a:r>
            <a:r>
              <a:rPr lang="en-US" altLang="zh-CN" dirty="0" err="1" smtClean="0">
                <a:solidFill>
                  <a:srgbClr val="000000"/>
                </a:solidFill>
              </a:rPr>
              <a:t>Zhenchi</a:t>
            </a:r>
            <a:r>
              <a:rPr lang="en-US" altLang="zh-CN" dirty="0" smtClean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Yuan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3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Agenda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257800"/>
          </a:xfrm>
        </p:spPr>
        <p:txBody>
          <a:bodyPr>
            <a:normAutofit fontScale="92500" lnSpcReduction="10000"/>
          </a:bodyPr>
          <a:lstStyle/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/>
              <a:t>Goals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/>
              <a:t>DataSet</a:t>
            </a:r>
            <a:r>
              <a:rPr lang="en-US" dirty="0" smtClean="0"/>
              <a:t> Description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/>
              <a:t>Milestones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Data Cleansing</a:t>
            </a: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Tasks Description</a:t>
            </a:r>
          </a:p>
          <a:p>
            <a:pPr marL="1257300" lvl="2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900" dirty="0"/>
              <a:t>User Reviews </a:t>
            </a:r>
          </a:p>
          <a:p>
            <a:pPr marL="1257300" lvl="2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900" dirty="0"/>
              <a:t>Finding Business Competitors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/>
              <a:t>Programming </a:t>
            </a:r>
            <a:r>
              <a:rPr lang="en-US" altLang="zh-CN" dirty="0"/>
              <a:t>in </a:t>
            </a:r>
            <a:r>
              <a:rPr lang="en-US" altLang="zh-CN" dirty="0"/>
              <a:t>S</a:t>
            </a:r>
            <a:r>
              <a:rPr lang="en-US" altLang="zh-CN" dirty="0" smtClean="0"/>
              <a:t>cala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Test Cases</a:t>
            </a: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Software To Be Used</a:t>
            </a:r>
          </a:p>
          <a:p>
            <a:pPr marL="800100" lvl="1" indent="-342900">
              <a:buFont typeface="+mj-lt"/>
              <a:buAutoNum type="arabicPeriod"/>
            </a:pPr>
            <a:endParaRPr lang="en-US" sz="1800" dirty="0" smtClean="0"/>
          </a:p>
          <a:p>
            <a:pPr marL="1257300" lvl="2" indent="-342900">
              <a:buFont typeface="+mj-lt"/>
              <a:buAutoNum type="arabicPeriod"/>
            </a:pP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51816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9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Goals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981200"/>
            <a:ext cx="10515600" cy="48006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dirty="0"/>
              <a:t>To understand sentiment of users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To help restaurants grow their business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Scalable 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Provide Business Insight and Analytics to the business owner using data visualization techniques</a:t>
            </a:r>
          </a:p>
          <a:p>
            <a:endParaRPr kumimoji="1" lang="zh-CN" altLang="en-US" dirty="0"/>
          </a:p>
          <a:p>
            <a:pPr marL="457200" lvl="1" indent="0">
              <a:buNone/>
            </a:pPr>
            <a:endParaRPr lang="en-US" sz="1800" dirty="0" smtClean="0"/>
          </a:p>
          <a:p>
            <a:pPr marL="1257300" lvl="2" indent="-342900">
              <a:buFont typeface="+mj-lt"/>
              <a:buAutoNum type="arabicPeriod"/>
            </a:pP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51816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6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rgbClr val="C00000"/>
                </a:solidFill>
              </a:rPr>
              <a:t>DataSet</a:t>
            </a:r>
            <a:r>
              <a:rPr lang="en-US" sz="4000" b="1" dirty="0" smtClean="0">
                <a:solidFill>
                  <a:srgbClr val="C00000"/>
                </a:solidFill>
              </a:rPr>
              <a:t> Description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25780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altLang="zh-CN" sz="2800" dirty="0"/>
              <a:t>Data </a:t>
            </a:r>
            <a:r>
              <a:rPr lang="en-US" altLang="zh-CN" sz="2800" dirty="0" smtClean="0"/>
              <a:t>Source</a:t>
            </a:r>
            <a:r>
              <a:rPr lang="en-US" altLang="zh-CN" sz="3200" dirty="0" smtClean="0"/>
              <a:t>:</a:t>
            </a:r>
            <a:r>
              <a:rPr lang="en-US" altLang="zh-CN" sz="2800" dirty="0" smtClean="0"/>
              <a:t> </a:t>
            </a:r>
            <a:r>
              <a:rPr lang="en-US" altLang="zh-CN" sz="2800" dirty="0">
                <a:hlinkClick r:id="rId3"/>
              </a:rPr>
              <a:t>https://www.yelp.com/dataset_challenge</a:t>
            </a:r>
            <a:endParaRPr lang="en-US" sz="2800" dirty="0" smtClean="0"/>
          </a:p>
          <a:p>
            <a:pPr marL="457200" lvl="1" indent="0">
              <a:buNone/>
            </a:pPr>
            <a:r>
              <a:rPr lang="en-US" sz="2800" dirty="0" smtClean="0"/>
              <a:t>Data Format: JSON</a:t>
            </a:r>
            <a:endParaRPr lang="en-US" sz="3200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Business</a:t>
            </a:r>
            <a:r>
              <a:rPr lang="en-US" sz="2800" dirty="0" smtClean="0">
                <a:solidFill>
                  <a:srgbClr val="0070C0"/>
                </a:solidFill>
              </a:rPr>
              <a:t> </a:t>
            </a:r>
            <a:r>
              <a:rPr lang="en-US" sz="2800" dirty="0" smtClean="0"/>
              <a:t>– list of businesses	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Basic Attributes </a:t>
            </a:r>
            <a:r>
              <a:rPr lang="en-US" sz="1800" dirty="0" smtClean="0">
                <a:solidFill>
                  <a:srgbClr val="000000"/>
                </a:solidFill>
              </a:rPr>
              <a:t>(</a:t>
            </a:r>
            <a:r>
              <a:rPr lang="en-US" sz="1800" dirty="0" err="1" smtClean="0">
                <a:solidFill>
                  <a:srgbClr val="000000"/>
                </a:solidFill>
              </a:rPr>
              <a:t>Business_id</a:t>
            </a:r>
            <a:r>
              <a:rPr lang="en-US" sz="1800" dirty="0" smtClean="0">
                <a:solidFill>
                  <a:srgbClr val="000000"/>
                </a:solidFill>
              </a:rPr>
              <a:t>, name, categories)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Address</a:t>
            </a:r>
            <a:r>
              <a:rPr lang="en-US" sz="1800" dirty="0" smtClean="0">
                <a:solidFill>
                  <a:srgbClr val="000000"/>
                </a:solidFill>
              </a:rPr>
              <a:t> (neighborhoods, </a:t>
            </a:r>
            <a:r>
              <a:rPr lang="en-US" sz="1800" dirty="0" err="1" smtClean="0">
                <a:solidFill>
                  <a:srgbClr val="000000"/>
                </a:solidFill>
              </a:rPr>
              <a:t>full_address</a:t>
            </a:r>
            <a:r>
              <a:rPr lang="en-US" sz="1800" dirty="0" smtClean="0">
                <a:solidFill>
                  <a:srgbClr val="000000"/>
                </a:solidFill>
              </a:rPr>
              <a:t>, city, state, latitude, longitude) 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Reviews</a:t>
            </a:r>
            <a:r>
              <a:rPr lang="en-US" sz="1800" dirty="0" smtClean="0">
                <a:solidFill>
                  <a:srgbClr val="000000"/>
                </a:solidFill>
              </a:rPr>
              <a:t> (stars, </a:t>
            </a:r>
            <a:r>
              <a:rPr lang="en-US" sz="1800" dirty="0" err="1" smtClean="0">
                <a:solidFill>
                  <a:srgbClr val="000000"/>
                </a:solidFill>
              </a:rPr>
              <a:t>review_count</a:t>
            </a:r>
            <a:r>
              <a:rPr lang="en-US" sz="1800" dirty="0" smtClean="0">
                <a:solidFill>
                  <a:srgbClr val="000000"/>
                </a:solidFill>
              </a:rPr>
              <a:t>) 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Time</a:t>
            </a:r>
            <a:r>
              <a:rPr lang="en-US" sz="1800" dirty="0" smtClean="0">
                <a:solidFill>
                  <a:srgbClr val="000000"/>
                </a:solidFill>
              </a:rPr>
              <a:t> (open: True/False, hours)</a:t>
            </a:r>
          </a:p>
          <a:p>
            <a:pPr marL="457200" lvl="1" indent="0">
              <a:buNone/>
            </a:pPr>
            <a:endParaRPr lang="en-US" sz="1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Review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/>
              <a:t>– </a:t>
            </a:r>
            <a:r>
              <a:rPr lang="en-US" sz="2800" dirty="0" smtClean="0"/>
              <a:t>list of customers’ review</a:t>
            </a:r>
          </a:p>
          <a:p>
            <a:pPr marL="457200" lvl="1" indent="0">
              <a:buNone/>
            </a:pPr>
            <a:r>
              <a:rPr lang="en-US" sz="2800" dirty="0"/>
              <a:t>	</a:t>
            </a:r>
            <a:r>
              <a:rPr lang="en-US" sz="1800" dirty="0" err="1" smtClean="0">
                <a:solidFill>
                  <a:srgbClr val="000000"/>
                </a:solidFill>
              </a:rPr>
              <a:t>business_id</a:t>
            </a:r>
            <a:r>
              <a:rPr lang="en-US" sz="1800" dirty="0" smtClean="0">
                <a:solidFill>
                  <a:srgbClr val="000000"/>
                </a:solidFill>
              </a:rPr>
              <a:t>, </a:t>
            </a:r>
            <a:r>
              <a:rPr lang="en-US" sz="1800" dirty="0" err="1" smtClean="0">
                <a:solidFill>
                  <a:srgbClr val="000000"/>
                </a:solidFill>
              </a:rPr>
              <a:t>user_id</a:t>
            </a:r>
            <a:r>
              <a:rPr lang="en-US" sz="1800" dirty="0" smtClean="0">
                <a:solidFill>
                  <a:srgbClr val="000000"/>
                </a:solidFill>
              </a:rPr>
              <a:t>, stars, </a:t>
            </a:r>
            <a:r>
              <a:rPr lang="en-US" sz="1800" b="1" dirty="0" smtClean="0">
                <a:solidFill>
                  <a:srgbClr val="000000"/>
                </a:solidFill>
              </a:rPr>
              <a:t>text</a:t>
            </a:r>
            <a:r>
              <a:rPr lang="en-US" sz="1800" dirty="0" smtClean="0">
                <a:solidFill>
                  <a:srgbClr val="000000"/>
                </a:solidFill>
              </a:rPr>
              <a:t>, date, votes</a:t>
            </a:r>
            <a:endParaRPr lang="en-US" sz="2800" dirty="0"/>
          </a:p>
          <a:p>
            <a:pPr marL="457200" lvl="1" indent="0">
              <a:buNone/>
            </a:pPr>
            <a:endParaRPr lang="en-US" sz="2800" dirty="0" smtClean="0">
              <a:solidFill>
                <a:srgbClr val="0070C0"/>
              </a:solidFill>
            </a:endParaRPr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User</a:t>
            </a:r>
            <a:r>
              <a:rPr lang="en-US" sz="2800" dirty="0" smtClean="0">
                <a:solidFill>
                  <a:srgbClr val="0070C0"/>
                </a:solidFill>
              </a:rPr>
              <a:t> </a:t>
            </a:r>
            <a:r>
              <a:rPr lang="en-US" sz="2800" dirty="0" smtClean="0"/>
              <a:t>– list of users</a:t>
            </a:r>
            <a:endParaRPr lang="en-US" dirty="0"/>
          </a:p>
          <a:p>
            <a:pPr marL="914400" lvl="2" indent="0">
              <a:buNone/>
            </a:pPr>
            <a:r>
              <a:rPr lang="en-US" sz="1800" dirty="0" err="1" smtClean="0"/>
              <a:t>User_id</a:t>
            </a:r>
            <a:r>
              <a:rPr lang="en-US" sz="1800" dirty="0" smtClean="0"/>
              <a:t>, name, </a:t>
            </a:r>
            <a:r>
              <a:rPr lang="en-US" sz="1800" dirty="0" err="1" smtClean="0"/>
              <a:t>review_count</a:t>
            </a:r>
            <a:r>
              <a:rPr lang="en-US" sz="1800" dirty="0" smtClean="0"/>
              <a:t>, </a:t>
            </a:r>
            <a:r>
              <a:rPr lang="en-US" sz="1800" dirty="0" err="1" smtClean="0"/>
              <a:t>average_stars</a:t>
            </a:r>
            <a:r>
              <a:rPr lang="en-US" sz="1800" dirty="0" smtClean="0"/>
              <a:t>, votes, friends, elite, </a:t>
            </a:r>
            <a:r>
              <a:rPr lang="en-US" sz="1800" dirty="0" err="1" smtClean="0"/>
              <a:t>yelping_since</a:t>
            </a:r>
            <a:r>
              <a:rPr lang="en-US" sz="1800" dirty="0" smtClean="0"/>
              <a:t>, compliments, fans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1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228600" y="762000"/>
            <a:ext cx="10515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Milestones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b="1" dirty="0" smtClean="0"/>
              <a:t>First Week </a:t>
            </a:r>
            <a:r>
              <a:rPr lang="en-US" sz="2600" i="1" dirty="0" smtClean="0">
                <a:solidFill>
                  <a:schemeClr val="accent2">
                    <a:lumMod val="75000"/>
                  </a:schemeClr>
                </a:solidFill>
              </a:rPr>
              <a:t>&lt;by Mar 25</a:t>
            </a:r>
            <a:r>
              <a:rPr lang="en-US" sz="2600" i="1" baseline="30000" dirty="0" smtClean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2600" i="1" dirty="0" smtClean="0">
                <a:solidFill>
                  <a:schemeClr val="accent2">
                    <a:lumMod val="75000"/>
                  </a:schemeClr>
                </a:solidFill>
              </a:rPr>
              <a:t>,2016&gt; Team Task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300" dirty="0" smtClean="0"/>
              <a:t>1. Creation of project repository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2</a:t>
            </a:r>
            <a:r>
              <a:rPr lang="en-US" sz="2300" dirty="0"/>
              <a:t>. Software environment configuration</a:t>
            </a:r>
          </a:p>
          <a:p>
            <a:pPr marL="0" indent="0">
              <a:buNone/>
            </a:pPr>
            <a:r>
              <a:rPr lang="en-US" sz="2300" dirty="0" smtClean="0"/>
              <a:t>	3</a:t>
            </a:r>
            <a:r>
              <a:rPr lang="en-US" sz="2300" dirty="0"/>
              <a:t>. Requirement analysis and system structure </a:t>
            </a:r>
            <a:r>
              <a:rPr lang="en-US" sz="2300" dirty="0" smtClean="0"/>
              <a:t>design</a:t>
            </a:r>
          </a:p>
          <a:p>
            <a:pPr marL="0" indent="0">
              <a:buNone/>
            </a:pPr>
            <a:endParaRPr lang="en-US" sz="2300" dirty="0" smtClean="0"/>
          </a:p>
          <a:p>
            <a:r>
              <a:rPr lang="en-US" b="1" dirty="0" smtClean="0"/>
              <a:t>Second Week </a:t>
            </a:r>
            <a:r>
              <a:rPr lang="en-US" sz="2600" i="1" dirty="0">
                <a:solidFill>
                  <a:srgbClr val="C55A11"/>
                </a:solidFill>
              </a:rPr>
              <a:t>&lt;</a:t>
            </a:r>
            <a:r>
              <a:rPr lang="en-US" sz="2600" i="1" dirty="0" smtClean="0">
                <a:solidFill>
                  <a:srgbClr val="C55A11"/>
                </a:solidFill>
              </a:rPr>
              <a:t>by Apr 1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st</a:t>
            </a:r>
            <a:r>
              <a:rPr lang="en-US" sz="2600" i="1" dirty="0" smtClean="0">
                <a:solidFill>
                  <a:srgbClr val="C55A11"/>
                </a:solidFill>
              </a:rPr>
              <a:t>, 2016&gt;  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Assigned</a:t>
            </a:r>
            <a:r>
              <a:rPr lang="en-US" altLang="zh-CN" sz="2600" i="1" dirty="0">
                <a:solidFill>
                  <a:srgbClr val="C55A11"/>
                </a:solidFill>
              </a:rPr>
              <a:t>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to </a:t>
            </a:r>
            <a:r>
              <a:rPr lang="en-US" altLang="zh-CN" sz="2600" i="1" dirty="0" err="1" smtClean="0">
                <a:solidFill>
                  <a:srgbClr val="C55A11"/>
                </a:solidFill>
              </a:rPr>
              <a:t>Prateek</a:t>
            </a:r>
            <a:endParaRPr lang="en-US" sz="2600" i="1" dirty="0" smtClean="0">
              <a:solidFill>
                <a:srgbClr val="C55A11"/>
              </a:solidFill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1. Parse </a:t>
            </a:r>
            <a:r>
              <a:rPr lang="en-US" dirty="0"/>
              <a:t>JSON </a:t>
            </a:r>
            <a:r>
              <a:rPr lang="en-US" dirty="0" smtClean="0"/>
              <a:t>data and </a:t>
            </a:r>
            <a:r>
              <a:rPr lang="en-US" altLang="zh-CN" dirty="0"/>
              <a:t>Data </a:t>
            </a:r>
            <a:r>
              <a:rPr lang="en-US" altLang="zh-CN" dirty="0" smtClean="0"/>
              <a:t>Cleaning</a:t>
            </a:r>
            <a:endParaRPr lang="en-US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2. </a:t>
            </a:r>
            <a:r>
              <a:rPr lang="en-US" dirty="0"/>
              <a:t>Map bigrams with business IDs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3. </a:t>
            </a:r>
            <a:r>
              <a:rPr lang="en-US" dirty="0"/>
              <a:t>Finish sentiment analysis on bigrams.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4. </a:t>
            </a:r>
            <a:r>
              <a:rPr lang="en-US" dirty="0"/>
              <a:t>Unit test </a:t>
            </a:r>
            <a:r>
              <a:rPr lang="en-US" dirty="0" smtClean="0"/>
              <a:t>cases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dirty="0" smtClean="0"/>
          </a:p>
          <a:p>
            <a:r>
              <a:rPr lang="en-US" b="1" dirty="0" smtClean="0"/>
              <a:t>Third Week </a:t>
            </a:r>
            <a:r>
              <a:rPr lang="en-US" sz="2600" i="1" dirty="0" smtClean="0">
                <a:solidFill>
                  <a:srgbClr val="C55A11"/>
                </a:solidFill>
              </a:rPr>
              <a:t>&lt;by Apr 8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th</a:t>
            </a:r>
            <a:r>
              <a:rPr lang="en-US" sz="2600" i="1" dirty="0" smtClean="0">
                <a:solidFill>
                  <a:srgbClr val="C55A11"/>
                </a:solidFill>
              </a:rPr>
              <a:t>, 2016&gt;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Assigned to Hank</a:t>
            </a:r>
            <a:endParaRPr lang="en-US" sz="2600" i="1" dirty="0" smtClean="0">
              <a:solidFill>
                <a:srgbClr val="C55A11"/>
              </a:solidFill>
            </a:endParaRP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sz="2500" dirty="0" smtClean="0"/>
              <a:t>  	1</a:t>
            </a:r>
            <a:r>
              <a:rPr lang="en-US" sz="2500" dirty="0"/>
              <a:t>. Business competitors </a:t>
            </a:r>
            <a:r>
              <a:rPr lang="en-US" sz="2500" dirty="0" smtClean="0"/>
              <a:t>analysis and Unit test cases</a:t>
            </a:r>
          </a:p>
          <a:p>
            <a:pPr marL="0" indent="0">
              <a:buNone/>
            </a:pPr>
            <a:r>
              <a:rPr lang="en-US" sz="2500" dirty="0"/>
              <a:t>	</a:t>
            </a:r>
            <a:r>
              <a:rPr lang="en-US" sz="2500" dirty="0" smtClean="0"/>
              <a:t>2. Recommendation system (if time permits</a:t>
            </a:r>
            <a:r>
              <a:rPr lang="en-US" sz="2500" dirty="0" smtClean="0"/>
              <a:t>)</a:t>
            </a:r>
          </a:p>
          <a:p>
            <a:pPr marL="0" indent="0">
              <a:buNone/>
            </a:pPr>
            <a:endParaRPr lang="en-US" sz="2500" dirty="0" smtClean="0"/>
          </a:p>
          <a:p>
            <a:r>
              <a:rPr lang="en-US" b="1" dirty="0" smtClean="0"/>
              <a:t>Fourth Week </a:t>
            </a:r>
            <a:r>
              <a:rPr lang="en-US" sz="2600" i="1" dirty="0" smtClean="0">
                <a:solidFill>
                  <a:srgbClr val="C55A11"/>
                </a:solidFill>
              </a:rPr>
              <a:t>&lt;by Apr 15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th</a:t>
            </a:r>
            <a:r>
              <a:rPr lang="en-US" sz="2600" i="1" dirty="0" smtClean="0">
                <a:solidFill>
                  <a:srgbClr val="C55A11"/>
                </a:solidFill>
              </a:rPr>
              <a:t>, 2016&gt; </a:t>
            </a:r>
            <a:r>
              <a:rPr lang="en-US" altLang="zh-CN" sz="2600" i="1" dirty="0">
                <a:solidFill>
                  <a:schemeClr val="accent2">
                    <a:lumMod val="75000"/>
                  </a:schemeClr>
                </a:solidFill>
              </a:rPr>
              <a:t>Team Task</a:t>
            </a:r>
          </a:p>
          <a:p>
            <a:pPr marL="0" indent="0">
              <a:buNone/>
            </a:pPr>
            <a:r>
              <a:rPr lang="en-US" dirty="0" smtClean="0"/>
              <a:t>       	</a:t>
            </a:r>
            <a:r>
              <a:rPr lang="en-US" sz="2600" dirty="0" smtClean="0"/>
              <a:t>1</a:t>
            </a:r>
            <a:r>
              <a:rPr lang="en-US" sz="2600" dirty="0"/>
              <a:t>. Data </a:t>
            </a:r>
            <a:r>
              <a:rPr lang="en-US" sz="2600" dirty="0" smtClean="0"/>
              <a:t>Visualization and application deployment </a:t>
            </a:r>
            <a:r>
              <a:rPr lang="en-US" sz="2600" dirty="0"/>
              <a:t>on AWS</a:t>
            </a:r>
            <a:endParaRPr lang="en-US" sz="26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08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76955">
            <a:off x="8174266" y="1874361"/>
            <a:ext cx="2992891" cy="42115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</a:pPr>
            <a:r>
              <a:rPr lang="en-US" dirty="0" smtClean="0">
                <a:solidFill>
                  <a:srgbClr val="0070C0"/>
                </a:solidFill>
              </a:rPr>
              <a:t>Initial dataset: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61,184 business records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436 business categories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Illegal Characters</a:t>
            </a:r>
          </a:p>
          <a:p>
            <a:pPr>
              <a:lnSpc>
                <a:spcPct val="140000"/>
              </a:lnSpc>
            </a:pPr>
            <a:r>
              <a:rPr lang="en-US" dirty="0" smtClean="0">
                <a:solidFill>
                  <a:srgbClr val="0070C0"/>
                </a:solidFill>
              </a:rPr>
              <a:t>Interested: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Only in restaurant, food chain</a:t>
            </a:r>
            <a:r>
              <a:rPr lang="en-US" dirty="0"/>
              <a:t> </a:t>
            </a:r>
            <a:r>
              <a:rPr lang="en-US" dirty="0" smtClean="0"/>
              <a:t>and eateries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Approx. 20,000 business records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Approx. 100 business categories</a:t>
            </a:r>
          </a:p>
          <a:p>
            <a:pPr lvl="2">
              <a:lnSpc>
                <a:spcPct val="140000"/>
              </a:lnSpc>
            </a:pPr>
            <a:r>
              <a:rPr lang="en-US" dirty="0"/>
              <a:t>Reviews – 0.2 </a:t>
            </a:r>
            <a:r>
              <a:rPr lang="en-US" dirty="0" smtClean="0"/>
              <a:t>M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Users – 0.1 M</a:t>
            </a:r>
            <a:endParaRPr lang="en-US" dirty="0"/>
          </a:p>
          <a:p>
            <a:pPr lvl="2">
              <a:lnSpc>
                <a:spcPct val="140000"/>
              </a:lnSpc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228600" y="914400"/>
            <a:ext cx="10515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C00000"/>
                </a:solidFill>
              </a:rPr>
              <a:t>Data </a:t>
            </a:r>
            <a:r>
              <a:rPr lang="en-US" sz="4000" b="1" dirty="0" smtClean="0">
                <a:solidFill>
                  <a:srgbClr val="C00000"/>
                </a:solidFill>
              </a:rPr>
              <a:t>Cleansing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8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User Reviews </a:t>
            </a:r>
            <a:r>
              <a:rPr lang="en-US" sz="2400" dirty="0"/>
              <a:t>-</a:t>
            </a:r>
            <a:r>
              <a:rPr lang="en-US" sz="2400" dirty="0" smtClean="0"/>
              <a:t> to conclude all users’ review about one certain restaurant using visual ways</a:t>
            </a:r>
            <a:r>
              <a:rPr lang="en-US" sz="2400" dirty="0" smtClean="0"/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en-US" sz="2400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2400" b="1" dirty="0"/>
              <a:t>Finding Business </a:t>
            </a:r>
            <a:r>
              <a:rPr lang="en-US" sz="2400" b="1" dirty="0" smtClean="0"/>
              <a:t>Competitors </a:t>
            </a:r>
            <a:r>
              <a:rPr lang="en-US" sz="2400" dirty="0"/>
              <a:t>-</a:t>
            </a:r>
            <a:r>
              <a:rPr lang="en-US" sz="2400" dirty="0" smtClean="0"/>
              <a:t> to find out competitors in </a:t>
            </a:r>
            <a:r>
              <a:rPr lang="en-US" sz="2400" dirty="0" err="1"/>
              <a:t>N</a:t>
            </a:r>
            <a:r>
              <a:rPr lang="en-US" sz="2400" dirty="0" err="1" smtClean="0"/>
              <a:t>eighbourhood</a:t>
            </a:r>
            <a:endParaRPr lang="en-US" sz="2400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Tasks Description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 smtClean="0"/>
              <a:t>Bigrams</a:t>
            </a:r>
            <a:endParaRPr lang="en-US" sz="2600" b="1" dirty="0" smtClean="0"/>
          </a:p>
          <a:p>
            <a:pPr marL="0" indent="0">
              <a:buNone/>
            </a:pPr>
            <a:r>
              <a:rPr lang="en-US" sz="2600" dirty="0"/>
              <a:t>	C</a:t>
            </a:r>
            <a:r>
              <a:rPr lang="en-US" sz="2600" dirty="0" smtClean="0"/>
              <a:t>reate word clouds of positive and negative reviews.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en-US" sz="2600" dirty="0" smtClean="0"/>
              <a:t>Methods:-</a:t>
            </a:r>
          </a:p>
          <a:p>
            <a:pPr lvl="3"/>
            <a:r>
              <a:rPr lang="en-US" sz="1900" dirty="0">
                <a:hlinkClick r:id="rId2"/>
              </a:rPr>
              <a:t>http://</a:t>
            </a:r>
            <a:r>
              <a:rPr lang="en-US" sz="1900" dirty="0" smtClean="0">
                <a:hlinkClick r:id="rId2"/>
              </a:rPr>
              <a:t>thesaurus.altervista.org</a:t>
            </a:r>
            <a:r>
              <a:rPr lang="en-US" sz="1900" dirty="0" smtClean="0"/>
              <a:t>  -&gt; Synonyms generation</a:t>
            </a:r>
            <a:endParaRPr lang="en-US" sz="1900" dirty="0"/>
          </a:p>
          <a:p>
            <a:pPr lvl="3"/>
            <a:r>
              <a:rPr lang="en-US" sz="1900" dirty="0" smtClean="0"/>
              <a:t>Stanford </a:t>
            </a:r>
            <a:r>
              <a:rPr lang="en-US" sz="1900" dirty="0"/>
              <a:t>NLP </a:t>
            </a:r>
            <a:r>
              <a:rPr lang="en-US" sz="1900" dirty="0" smtClean="0"/>
              <a:t>-&gt; POS Tagging</a:t>
            </a:r>
            <a:endParaRPr lang="en-US" sz="1900" dirty="0"/>
          </a:p>
          <a:p>
            <a:pPr lvl="3"/>
            <a:r>
              <a:rPr lang="en-US" sz="1900" dirty="0"/>
              <a:t>RDD </a:t>
            </a:r>
            <a:r>
              <a:rPr lang="en-US" sz="1900" dirty="0" smtClean="0"/>
              <a:t>manipulation</a:t>
            </a:r>
          </a:p>
          <a:p>
            <a:pPr lvl="3"/>
            <a:endParaRPr lang="en-US" sz="1900" dirty="0"/>
          </a:p>
          <a:p>
            <a:pPr marL="0" indent="0">
              <a:buNone/>
            </a:pPr>
            <a:r>
              <a:rPr lang="en-US" sz="2600" b="1" dirty="0"/>
              <a:t>Sentiment </a:t>
            </a:r>
            <a:r>
              <a:rPr lang="en-US" sz="2600" b="1" dirty="0" smtClean="0"/>
              <a:t>Analysis On Bigram</a:t>
            </a:r>
            <a:endParaRPr lang="en-US" sz="2600" b="1" dirty="0"/>
          </a:p>
          <a:p>
            <a:pPr marL="0" indent="0">
              <a:buNone/>
            </a:pPr>
            <a:r>
              <a:rPr lang="en-US" sz="2600" dirty="0"/>
              <a:t>	Total count of positive and negative reviews.</a:t>
            </a:r>
          </a:p>
          <a:p>
            <a:pPr marL="0" indent="0">
              <a:buNone/>
            </a:pPr>
            <a:r>
              <a:rPr lang="en-US" sz="2600" dirty="0"/>
              <a:t>	Top or bottom 10 positive and negative words</a:t>
            </a:r>
          </a:p>
          <a:p>
            <a:pPr marL="0" indent="0">
              <a:buNone/>
            </a:pPr>
            <a:r>
              <a:rPr lang="en-US" sz="2600" dirty="0"/>
              <a:t>	Methods: </a:t>
            </a:r>
          </a:p>
          <a:p>
            <a:pPr lvl="3"/>
            <a:r>
              <a:rPr lang="en-US" sz="1900" dirty="0"/>
              <a:t>Stanford NLP </a:t>
            </a:r>
            <a:r>
              <a:rPr lang="en-US" sz="1900" dirty="0" smtClean="0"/>
              <a:t>-&gt; Sentiment</a:t>
            </a:r>
            <a:endParaRPr lang="en-US" sz="1900" dirty="0"/>
          </a:p>
          <a:p>
            <a:pPr lvl="3"/>
            <a:r>
              <a:rPr lang="en-US" sz="1900" dirty="0"/>
              <a:t>Creating word arrays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C00000"/>
                </a:solidFill>
              </a:rPr>
              <a:t>First Task </a:t>
            </a:r>
            <a:r>
              <a:rPr lang="en-US" sz="4800" b="1" dirty="0" smtClean="0">
                <a:solidFill>
                  <a:srgbClr val="C00000"/>
                </a:solidFill>
              </a:rPr>
              <a:t>- User </a:t>
            </a:r>
            <a:r>
              <a:rPr lang="en-US" sz="4800" b="1" dirty="0">
                <a:solidFill>
                  <a:srgbClr val="C00000"/>
                </a:solidFill>
              </a:rPr>
              <a:t>Reviews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W_Public_widescreen">
  <a:themeElements>
    <a:clrScheme name="TMW_PPT">
      <a:dk1>
        <a:sysClr val="windowText" lastClr="000000"/>
      </a:dk1>
      <a:lt1>
        <a:sysClr val="window" lastClr="FFFFFF"/>
      </a:lt1>
      <a:dk2>
        <a:srgbClr val="125687"/>
      </a:dk2>
      <a:lt2>
        <a:srgbClr val="EEECE1"/>
      </a:lt2>
      <a:accent1>
        <a:srgbClr val="95B3D7"/>
      </a:accent1>
      <a:accent2>
        <a:srgbClr val="781414"/>
      </a:accent2>
      <a:accent3>
        <a:srgbClr val="697819"/>
      </a:accent3>
      <a:accent4>
        <a:srgbClr val="D27809"/>
      </a:accent4>
      <a:accent5>
        <a:srgbClr val="BFBFBF"/>
      </a:accent5>
      <a:accent6>
        <a:srgbClr val="E5DD9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b="1" dirty="0" smtClean="0"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5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dirty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0FD4FE16-3090-44A2-8363-C1FD2CAAFA18}" vid="{13A68687-34C5-49C2-9A09-1ADAC70C67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1425</TotalTime>
  <Words>745</Words>
  <Application>Microsoft Macintosh PowerPoint</Application>
  <PresentationFormat>Widescreen</PresentationFormat>
  <Paragraphs>163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Calibri Light</vt:lpstr>
      <vt:lpstr>Courier New</vt:lpstr>
      <vt:lpstr>Wingdings</vt:lpstr>
      <vt:lpstr>宋体</vt:lpstr>
      <vt:lpstr>Arial</vt:lpstr>
      <vt:lpstr>MW_Public_widescreen</vt:lpstr>
      <vt:lpstr>Office Theme</vt:lpstr>
      <vt:lpstr>           Yelp Data Analysis</vt:lpstr>
      <vt:lpstr>Team Information</vt:lpstr>
      <vt:lpstr>Agenda</vt:lpstr>
      <vt:lpstr>Goals</vt:lpstr>
      <vt:lpstr>DataSet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>MathWorks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Liz Stapleton</dc:creator>
  <cp:keywords>Version 15.2</cp:keywords>
  <cp:lastModifiedBy>Microsoft Office User</cp:lastModifiedBy>
  <cp:revision>185</cp:revision>
  <dcterms:created xsi:type="dcterms:W3CDTF">2015-12-05T17:17:43Z</dcterms:created>
  <dcterms:modified xsi:type="dcterms:W3CDTF">2016-04-19T08:08:03Z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